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Cambria Math" panose="02040503050406030204" pitchFamily="18" charset="0"/>
      <p:regular r:id="rId4"/>
    </p:embeddedFont>
    <p:embeddedFont>
      <p:font typeface="Kelvinch" panose="020B0604020202020204" charset="0"/>
      <p:regular r:id="rId5"/>
    </p:embeddedFont>
    <p:embeddedFont>
      <p:font typeface="Kelvinch Bold" panose="020B0604020202020204" charset="0"/>
      <p:regular r:id="rId6"/>
    </p:embeddedFont>
    <p:embeddedFont>
      <p:font typeface="Noto Sans" panose="020B0502040504020204" pitchFamily="34" charset="0"/>
      <p:regular r:id="rId7"/>
      <p:bold r:id="rId8"/>
    </p:embeddedFont>
    <p:embeddedFont>
      <p:font typeface="Noto Sans Bold" panose="020B0802040504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70" autoAdjust="0"/>
  </p:normalViewPr>
  <p:slideViewPr>
    <p:cSldViewPr>
      <p:cViewPr varScale="1">
        <p:scale>
          <a:sx n="24" d="100"/>
          <a:sy n="24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8C9E1-8AEB-4EA6-AA4D-C75A0B2942D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478E3-8D94-4FA2-9CBD-71FC07A8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5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478E3-8D94-4FA2-9CBD-71FC07A818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8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-543369"/>
            <a:ext cx="43891201" cy="998180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flipV="1">
            <a:off x="0" y="9386090"/>
            <a:ext cx="43891199" cy="33292"/>
          </a:xfrm>
          <a:prstGeom prst="line">
            <a:avLst/>
          </a:prstGeom>
          <a:ln w="38100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4700878" y="19128281"/>
            <a:ext cx="18274671" cy="13771064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AutoShape 7"/>
          <p:cNvSpPr/>
          <p:nvPr/>
        </p:nvSpPr>
        <p:spPr>
          <a:xfrm rot="5400000" flipV="1">
            <a:off x="2892298" y="21147560"/>
            <a:ext cx="23532310" cy="9376"/>
          </a:xfrm>
          <a:prstGeom prst="line">
            <a:avLst/>
          </a:prstGeom>
          <a:ln w="38100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H="1">
            <a:off x="21945600" y="9405142"/>
            <a:ext cx="0" cy="9720319"/>
          </a:xfrm>
          <a:prstGeom prst="line">
            <a:avLst/>
          </a:prstGeom>
          <a:ln w="38100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rot="5400000" flipV="1">
            <a:off x="21228373" y="21133270"/>
            <a:ext cx="23532305" cy="37950"/>
          </a:xfrm>
          <a:prstGeom prst="line">
            <a:avLst/>
          </a:prstGeom>
          <a:ln w="38100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rot="5400000" flipV="1">
            <a:off x="2882100" y="28551675"/>
            <a:ext cx="8724071" cy="9375"/>
          </a:xfrm>
          <a:prstGeom prst="line">
            <a:avLst/>
          </a:prstGeom>
          <a:ln w="38100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-67181" y="24161311"/>
            <a:ext cx="14697132" cy="33014"/>
          </a:xfrm>
          <a:prstGeom prst="line">
            <a:avLst/>
          </a:prstGeom>
          <a:ln w="38100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7239448" y="26319385"/>
            <a:ext cx="7390504" cy="1886458"/>
          </a:xfrm>
          <a:prstGeom prst="line">
            <a:avLst/>
          </a:prstGeom>
          <a:ln w="38100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14596754" y="19128280"/>
            <a:ext cx="18359746" cy="0"/>
          </a:xfrm>
          <a:prstGeom prst="line">
            <a:avLst/>
          </a:prstGeom>
          <a:ln w="38100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15288602" y="12500789"/>
            <a:ext cx="6022160" cy="5056463"/>
          </a:xfrm>
          <a:prstGeom prst="rect">
            <a:avLst/>
          </a:prstGeom>
          <a:solidFill>
            <a:srgbClr val="AFADAB">
              <a:alpha val="29804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824886" y="-27123"/>
            <a:ext cx="4264760" cy="4264760"/>
          </a:xfrm>
          <a:custGeom>
            <a:avLst/>
            <a:gdLst/>
            <a:ahLst/>
            <a:cxnLst/>
            <a:rect l="l" t="t" r="r" b="b"/>
            <a:pathLst>
              <a:path w="4264760" h="4264760">
                <a:moveTo>
                  <a:pt x="0" y="0"/>
                </a:moveTo>
                <a:lnTo>
                  <a:pt x="4264760" y="0"/>
                </a:lnTo>
                <a:lnTo>
                  <a:pt x="4264760" y="4264759"/>
                </a:lnTo>
                <a:lnTo>
                  <a:pt x="0" y="42647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765070" y="4477665"/>
            <a:ext cx="4264760" cy="4264760"/>
          </a:xfrm>
          <a:custGeom>
            <a:avLst/>
            <a:gdLst/>
            <a:ahLst/>
            <a:cxnLst/>
            <a:rect l="l" t="t" r="r" b="b"/>
            <a:pathLst>
              <a:path w="4264760" h="4264760">
                <a:moveTo>
                  <a:pt x="0" y="0"/>
                </a:moveTo>
                <a:lnTo>
                  <a:pt x="4264760" y="0"/>
                </a:lnTo>
                <a:lnTo>
                  <a:pt x="4264760" y="4264760"/>
                </a:lnTo>
                <a:lnTo>
                  <a:pt x="0" y="42647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8350854" y="4309917"/>
            <a:ext cx="5602993" cy="4683752"/>
          </a:xfrm>
          <a:custGeom>
            <a:avLst/>
            <a:gdLst/>
            <a:ahLst/>
            <a:cxnLst/>
            <a:rect l="l" t="t" r="r" b="b"/>
            <a:pathLst>
              <a:path w="5602993" h="4683752">
                <a:moveTo>
                  <a:pt x="0" y="0"/>
                </a:moveTo>
                <a:lnTo>
                  <a:pt x="5602993" y="0"/>
                </a:lnTo>
                <a:lnTo>
                  <a:pt x="5602993" y="4683752"/>
                </a:lnTo>
                <a:lnTo>
                  <a:pt x="0" y="46837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39032595" y="164700"/>
            <a:ext cx="3881114" cy="3881114"/>
          </a:xfrm>
          <a:custGeom>
            <a:avLst/>
            <a:gdLst/>
            <a:ahLst/>
            <a:cxnLst/>
            <a:rect l="l" t="t" r="r" b="b"/>
            <a:pathLst>
              <a:path w="3881114" h="3881114">
                <a:moveTo>
                  <a:pt x="0" y="0"/>
                </a:moveTo>
                <a:lnTo>
                  <a:pt x="3881114" y="0"/>
                </a:lnTo>
                <a:lnTo>
                  <a:pt x="3881114" y="3881114"/>
                </a:lnTo>
                <a:lnTo>
                  <a:pt x="0" y="38811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7239447" y="24194325"/>
            <a:ext cx="7423693" cy="4282027"/>
          </a:xfrm>
          <a:custGeom>
            <a:avLst/>
            <a:gdLst/>
            <a:ahLst/>
            <a:cxnLst/>
            <a:rect l="l" t="t" r="r" b="b"/>
            <a:pathLst>
              <a:path w="7390504" h="4262977">
                <a:moveTo>
                  <a:pt x="0" y="0"/>
                </a:moveTo>
                <a:lnTo>
                  <a:pt x="7390504" y="0"/>
                </a:lnTo>
                <a:lnTo>
                  <a:pt x="7390504" y="4262977"/>
                </a:lnTo>
                <a:lnTo>
                  <a:pt x="0" y="42629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82" r="-510" b="-217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7258196" y="28476352"/>
            <a:ext cx="7395568" cy="4442048"/>
          </a:xfrm>
          <a:custGeom>
            <a:avLst/>
            <a:gdLst/>
            <a:ahLst/>
            <a:cxnLst/>
            <a:rect l="l" t="t" r="r" b="b"/>
            <a:pathLst>
              <a:path w="7414316" h="4442048">
                <a:moveTo>
                  <a:pt x="0" y="0"/>
                </a:moveTo>
                <a:lnTo>
                  <a:pt x="7414316" y="0"/>
                </a:lnTo>
                <a:lnTo>
                  <a:pt x="7414316" y="4442048"/>
                </a:lnTo>
                <a:lnTo>
                  <a:pt x="0" y="44420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1546" b="-36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9424192"/>
            <a:ext cx="14653764" cy="9704088"/>
          </a:xfrm>
          <a:custGeom>
            <a:avLst/>
            <a:gdLst/>
            <a:ahLst/>
            <a:cxnLst/>
            <a:rect l="l" t="t" r="r" b="b"/>
            <a:pathLst>
              <a:path w="14653764" h="9704088">
                <a:moveTo>
                  <a:pt x="0" y="0"/>
                </a:moveTo>
                <a:lnTo>
                  <a:pt x="14653764" y="0"/>
                </a:lnTo>
                <a:lnTo>
                  <a:pt x="14653764" y="9704088"/>
                </a:lnTo>
                <a:lnTo>
                  <a:pt x="0" y="97040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549" r="-33" b="-874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5901904" y="457757"/>
            <a:ext cx="32245990" cy="6645106"/>
            <a:chOff x="-16836" y="590768"/>
            <a:chExt cx="42994654" cy="8860143"/>
          </a:xfrm>
        </p:grpSpPr>
        <p:sp>
          <p:nvSpPr>
            <p:cNvPr id="26" name="TextBox 26"/>
            <p:cNvSpPr txBox="1"/>
            <p:nvPr/>
          </p:nvSpPr>
          <p:spPr>
            <a:xfrm>
              <a:off x="0" y="590768"/>
              <a:ext cx="42977818" cy="7503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90"/>
                </a:lnSpc>
              </a:pPr>
              <a:r>
                <a:rPr lang="en-US" sz="13800" spc="-276" dirty="0">
                  <a:solidFill>
                    <a:srgbClr val="3D3934"/>
                  </a:solidFill>
                  <a:latin typeface="Kelvinch"/>
                </a:rPr>
                <a:t>Intercalibration of SFMR and Tail Doppler Radar Estimates of 10 Meter Mean Winds and One Minute Maximum Winds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7"/>
                <p:cNvSpPr txBox="1"/>
                <p:nvPr/>
              </p:nvSpPr>
              <p:spPr>
                <a:xfrm>
                  <a:off x="-16836" y="8453287"/>
                  <a:ext cx="42977818" cy="9976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109"/>
                    </a:lnSpc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699" b="0" i="1" dirty="0" smtClean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699" b="0" i="0" dirty="0" smtClean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Maggie</m:t>
                          </m:r>
                          <m:r>
                            <m:rPr>
                              <m:nor/>
                            </m:rPr>
                            <a:rPr lang="en-US" sz="4699" b="0" i="0" dirty="0" smtClean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699" b="0" i="0" dirty="0" smtClean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Zoerner</m:t>
                          </m:r>
                          <m:r>
                            <m:rPr>
                              <m:nor/>
                            </m:rPr>
                            <a:rPr lang="en-US" sz="4699" b="0" i="0" dirty="0" smtClean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4699" b="0" i="1" dirty="0" smtClean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p>
                    </m:oMath>
                  </a14:m>
                  <a:r>
                    <a:rPr lang="en-US" sz="4699" dirty="0">
                      <a:solidFill>
                        <a:srgbClr val="3D3934"/>
                      </a:solidFill>
                      <a:latin typeface="Kelvinch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699" i="1" dirty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699" b="0" i="0" dirty="0" smtClean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Mark</m:t>
                          </m:r>
                          <m:r>
                            <m:rPr>
                              <m:nor/>
                            </m:rPr>
                            <a:rPr lang="en-US" sz="4699" b="0" i="0" dirty="0" smtClean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699" b="0" i="0" dirty="0" smtClean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Bourassa</m:t>
                          </m:r>
                          <m:r>
                            <m:rPr>
                              <m:nor/>
                            </m:rPr>
                            <a:rPr lang="en-US" sz="4699" dirty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4699" i="1" dirty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699" b="0" i="1" dirty="0" smtClean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a14:m>
                  <a:r>
                    <a:rPr lang="en-US" sz="4699" dirty="0">
                      <a:solidFill>
                        <a:srgbClr val="3D3934"/>
                      </a:solidFill>
                      <a:latin typeface="Kelvinch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699" i="1" dirty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699" b="0" i="0" dirty="0" smtClean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Heather</m:t>
                          </m:r>
                          <m:r>
                            <m:rPr>
                              <m:nor/>
                            </m:rPr>
                            <a:rPr lang="en-US" sz="4699" dirty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699" b="0" i="0" dirty="0" smtClean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Holbach</m:t>
                          </m:r>
                          <m:r>
                            <m:rPr>
                              <m:nor/>
                            </m:rPr>
                            <a:rPr lang="en-US" sz="4699" dirty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4699" b="0" i="1" dirty="0" smtClean="0">
                              <a:solidFill>
                                <a:srgbClr val="3D3934"/>
                              </a:solidFill>
                              <a:latin typeface="Cambria Math" panose="02040503050406030204" pitchFamily="18" charset="0"/>
                            </a:rPr>
                            <m:t>2,  3,4</m:t>
                          </m:r>
                        </m:sup>
                      </m:sSup>
                    </m:oMath>
                  </a14:m>
                  <a:endParaRPr lang="en-US" sz="4699" dirty="0">
                    <a:solidFill>
                      <a:srgbClr val="3D3934"/>
                    </a:solidFill>
                    <a:latin typeface="Kelvinch"/>
                  </a:endParaRPr>
                </a:p>
              </p:txBody>
            </p:sp>
          </mc:Choice>
          <mc:Fallback xmlns="">
            <p:sp>
              <p:nvSpPr>
                <p:cNvPr id="27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836" y="8453287"/>
                  <a:ext cx="42977818" cy="997624"/>
                </a:xfrm>
                <a:prstGeom prst="rect">
                  <a:avLst/>
                </a:prstGeom>
                <a:blipFill>
                  <a:blip r:embed="rId10"/>
                  <a:stretch>
                    <a:fillRect t="-20325" b="-48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8"/>
          <p:cNvSpPr txBox="1"/>
          <p:nvPr/>
        </p:nvSpPr>
        <p:spPr>
          <a:xfrm>
            <a:off x="7391848" y="28013438"/>
            <a:ext cx="1904104" cy="32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80"/>
              </a:lnSpc>
            </a:pPr>
            <a:r>
              <a:rPr lang="en-US" sz="1800" spc="18">
                <a:solidFill>
                  <a:srgbClr val="FFFBF1"/>
                </a:solidFill>
                <a:latin typeface="Noto Sans"/>
              </a:rPr>
              <a:t>NOAA/AML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32972" y="25207673"/>
            <a:ext cx="5302863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000" spc="160" dirty="0">
                <a:latin typeface="Kelvinch Bold"/>
              </a:rPr>
              <a:t>02. Instrumentation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822181" y="10769059"/>
            <a:ext cx="497880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999" spc="159" dirty="0">
                <a:latin typeface="Kelvinch Bold"/>
              </a:rPr>
              <a:t>03. Objective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806396" y="13141856"/>
            <a:ext cx="4986571" cy="3600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7"/>
              </a:lnSpc>
            </a:pPr>
            <a:r>
              <a:rPr lang="en-US" sz="3560" spc="35" dirty="0">
                <a:latin typeface="Kelvinch Bold"/>
              </a:rPr>
              <a:t>Provide an intercalibrated one-minute maximum wind using both TDR and SFMR estimates.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3371692" y="10769059"/>
            <a:ext cx="804376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999" spc="159" dirty="0">
                <a:latin typeface="Kelvinch Bold"/>
              </a:rPr>
              <a:t>04. Challenges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5815922" y="20279981"/>
            <a:ext cx="15573619" cy="1872707"/>
            <a:chOff x="0" y="57150"/>
            <a:chExt cx="20764826" cy="2496942"/>
          </a:xfrm>
        </p:grpSpPr>
        <p:sp>
          <p:nvSpPr>
            <p:cNvPr id="34" name="TextBox 34"/>
            <p:cNvSpPr txBox="1"/>
            <p:nvPr/>
          </p:nvSpPr>
          <p:spPr>
            <a:xfrm>
              <a:off x="0" y="57150"/>
              <a:ext cx="20663226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3999" spc="159" dirty="0">
                  <a:latin typeface="Kelvinch Bold"/>
                </a:rPr>
                <a:t>05. Intercalibration</a:t>
              </a:r>
              <a:endParaRPr lang="en-US" sz="3999" u="none" spc="159" dirty="0">
                <a:latin typeface="Kelvinch Bold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323328"/>
              <a:ext cx="20764826" cy="1230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79"/>
                </a:lnSpc>
                <a:spcBef>
                  <a:spcPct val="0"/>
                </a:spcBef>
              </a:pPr>
              <a:r>
                <a:rPr lang="en-US" sz="2800" spc="22" dirty="0">
                  <a:latin typeface="Noto Sans"/>
                </a:rPr>
                <a:t>Accurate derivation of one-minute maximum winds requires intercalibration between the two instruments to improve reliability and correct bias.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24886" y="19868166"/>
            <a:ext cx="13203418" cy="4323340"/>
            <a:chOff x="0" y="57150"/>
            <a:chExt cx="15713998" cy="5764450"/>
          </a:xfrm>
        </p:grpSpPr>
        <p:sp>
          <p:nvSpPr>
            <p:cNvPr id="43" name="TextBox 43"/>
            <p:cNvSpPr txBox="1"/>
            <p:nvPr/>
          </p:nvSpPr>
          <p:spPr>
            <a:xfrm>
              <a:off x="0" y="57150"/>
              <a:ext cx="15713998" cy="755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4000" spc="160" dirty="0">
                  <a:latin typeface="Kelvinch Bold"/>
                </a:rPr>
                <a:t>01. </a:t>
              </a:r>
              <a:r>
                <a:rPr lang="en-US" sz="4000" u="none" spc="160" dirty="0">
                  <a:latin typeface="Kelvinch Bold"/>
                </a:rPr>
                <a:t>Background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329860"/>
              <a:ext cx="15713998" cy="4491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 algn="l">
                <a:lnSpc>
                  <a:spcPts val="3840"/>
                </a:lnSpc>
                <a:buFont typeface="Arial"/>
                <a:buChar char="•"/>
              </a:pPr>
              <a:r>
                <a:rPr lang="en-US" sz="2400" b="1" spc="24" dirty="0">
                  <a:latin typeface="Noto Sans"/>
                </a:rPr>
                <a:t>One-minute maximum wind: </a:t>
              </a:r>
              <a:r>
                <a:rPr lang="en-US" sz="2400" spc="24" dirty="0">
                  <a:latin typeface="Noto Sans"/>
                </a:rPr>
                <a:t>peak one-minute wind at the standard meteorological observation height of 10m.</a:t>
              </a:r>
            </a:p>
            <a:p>
              <a:pPr marL="518160" lvl="1" indent="-259080">
                <a:lnSpc>
                  <a:spcPts val="3840"/>
                </a:lnSpc>
                <a:buFont typeface="Arial"/>
                <a:buChar char="•"/>
              </a:pPr>
              <a:r>
                <a:rPr lang="en-US" sz="2400" spc="24" dirty="0">
                  <a:latin typeface="Noto Sans"/>
                </a:rPr>
                <a:t>The SFMR and TDR utilize different methods to retrieve wind data along the flight path during aircraft reconnaissance missions.</a:t>
              </a:r>
            </a:p>
            <a:p>
              <a:pPr marL="518160" lvl="1" indent="-259080">
                <a:lnSpc>
                  <a:spcPts val="3840"/>
                </a:lnSpc>
                <a:buFont typeface="Arial"/>
                <a:buChar char="•"/>
              </a:pPr>
              <a:r>
                <a:rPr lang="en-US" sz="2400" spc="24" dirty="0">
                  <a:latin typeface="Noto Sans"/>
                </a:rPr>
                <a:t>Intercalibration between the two instruments is required to obtain more reliable estimates of the one-minute maximum winds.</a:t>
              </a:r>
            </a:p>
            <a:p>
              <a:pPr marL="518160" lvl="1" indent="-259080" algn="l">
                <a:lnSpc>
                  <a:spcPts val="3840"/>
                </a:lnSpc>
                <a:buFont typeface="Arial"/>
                <a:buChar char="•"/>
              </a:pPr>
              <a:endParaRPr lang="en-US" sz="2400" spc="24" dirty="0">
                <a:latin typeface="Noto Sans"/>
              </a:endParaRP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7391848" y="27666879"/>
            <a:ext cx="1904104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0"/>
              </a:lnSpc>
            </a:pPr>
            <a:r>
              <a:rPr lang="en-US" sz="2300" spc="23">
                <a:solidFill>
                  <a:srgbClr val="FFFBF1"/>
                </a:solidFill>
                <a:latin typeface="Noto Sans"/>
              </a:rPr>
              <a:t>SFMR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391848" y="28502993"/>
            <a:ext cx="1904104" cy="902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2300" spc="23" dirty="0">
                <a:solidFill>
                  <a:srgbClr val="FFFBF1"/>
                </a:solidFill>
                <a:latin typeface="Noto Sans"/>
              </a:rPr>
              <a:t>TDR</a:t>
            </a:r>
          </a:p>
          <a:p>
            <a:pPr marL="0" lvl="0" indent="0" algn="l">
              <a:lnSpc>
                <a:spcPts val="3680"/>
              </a:lnSpc>
            </a:pPr>
            <a:endParaRPr lang="en-US" sz="2300" spc="23" dirty="0">
              <a:solidFill>
                <a:srgbClr val="FFFBF1"/>
              </a:solidFill>
              <a:latin typeface="Noto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7429587" y="28848647"/>
            <a:ext cx="1904104" cy="32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80"/>
              </a:lnSpc>
            </a:pPr>
            <a:r>
              <a:rPr lang="en-US" sz="1800" spc="18">
                <a:solidFill>
                  <a:srgbClr val="FFFBF1"/>
                </a:solidFill>
                <a:latin typeface="Noto Sans"/>
              </a:rPr>
              <a:t>NOAA/AML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567085" y="18528326"/>
            <a:ext cx="1422769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0"/>
              </a:lnSpc>
            </a:pPr>
            <a:r>
              <a:rPr lang="en-US" sz="2300" spc="23" dirty="0">
                <a:solidFill>
                  <a:srgbClr val="FFFBF1"/>
                </a:solidFill>
                <a:latin typeface="Noto Sans"/>
              </a:rPr>
              <a:t>NOAA P3</a:t>
            </a:r>
          </a:p>
        </p:txBody>
      </p:sp>
      <p:sp>
        <p:nvSpPr>
          <p:cNvPr id="50" name="AutoShape 50"/>
          <p:cNvSpPr/>
          <p:nvPr/>
        </p:nvSpPr>
        <p:spPr>
          <a:xfrm>
            <a:off x="7239534" y="19128280"/>
            <a:ext cx="7414230" cy="0"/>
          </a:xfrm>
          <a:prstGeom prst="line">
            <a:avLst/>
          </a:prstGeom>
          <a:ln w="38100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Box 51"/>
          <p:cNvSpPr txBox="1"/>
          <p:nvPr/>
        </p:nvSpPr>
        <p:spPr>
          <a:xfrm>
            <a:off x="1032972" y="26238669"/>
            <a:ext cx="5273026" cy="239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</a:pPr>
            <a:r>
              <a:rPr lang="en-US" sz="2400" b="1" spc="24" dirty="0">
                <a:latin typeface="Noto Sans"/>
              </a:rPr>
              <a:t>Stepped Frequency Microwave Radiometer (SFMR): </a:t>
            </a:r>
            <a:r>
              <a:rPr lang="en-US" sz="2400" spc="24" dirty="0">
                <a:latin typeface="Noto Sans"/>
              </a:rPr>
              <a:t>Retrieves surface wind speed by measuring the surface brightness temperature.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66041" y="29227355"/>
            <a:ext cx="5273026" cy="185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79"/>
              </a:lnSpc>
            </a:pPr>
            <a:r>
              <a:rPr lang="en-US" sz="2400" b="1" spc="22" dirty="0">
                <a:latin typeface="Noto Sans"/>
              </a:rPr>
              <a:t>Tail Doppler Radar (TDR): </a:t>
            </a:r>
            <a:r>
              <a:rPr lang="en-US" sz="2400" spc="22" dirty="0">
                <a:latin typeface="Noto Sans"/>
              </a:rPr>
              <a:t>X-band radar that measures near-vertical cross-sections of winds behind the aircraft.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2847231" y="12219765"/>
            <a:ext cx="8720602" cy="5337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l">
              <a:lnSpc>
                <a:spcPts val="4160"/>
              </a:lnSpc>
              <a:buFont typeface="Arial"/>
              <a:buChar char="•"/>
            </a:pPr>
            <a:r>
              <a:rPr lang="en-US" sz="2600" spc="26" dirty="0">
                <a:latin typeface="Noto Sans"/>
              </a:rPr>
              <a:t>Variations in observation height, spatial resolution, and temporal resolution between the two instruments.</a:t>
            </a:r>
          </a:p>
          <a:p>
            <a:pPr algn="l">
              <a:lnSpc>
                <a:spcPts val="4160"/>
              </a:lnSpc>
            </a:pPr>
            <a:endParaRPr lang="en-US" sz="2600" spc="26" dirty="0">
              <a:latin typeface="Noto Sans"/>
            </a:endParaRPr>
          </a:p>
          <a:p>
            <a:pPr marL="561341" lvl="1" indent="-280670" algn="l">
              <a:lnSpc>
                <a:spcPts val="4160"/>
              </a:lnSpc>
              <a:buFont typeface="Arial"/>
              <a:buChar char="•"/>
            </a:pPr>
            <a:r>
              <a:rPr lang="en-US" sz="2600" spc="26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SFMR</a:t>
            </a:r>
            <a:r>
              <a:rPr lang="en-US" sz="2600" spc="26" dirty="0">
                <a:latin typeface="Noto Sans"/>
              </a:rPr>
              <a:t> measurements are </a:t>
            </a:r>
            <a:r>
              <a:rPr lang="en-US" sz="2600" spc="26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surface-focused</a:t>
            </a:r>
            <a:r>
              <a:rPr lang="en-US" sz="2600" spc="26" dirty="0">
                <a:latin typeface="Noto Sans"/>
              </a:rPr>
              <a:t>, while </a:t>
            </a:r>
            <a:r>
              <a:rPr lang="en-US" sz="2600" spc="26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TDR</a:t>
            </a:r>
            <a:r>
              <a:rPr lang="en-US" sz="2600" spc="26" dirty="0">
                <a:latin typeface="Noto Sans"/>
              </a:rPr>
              <a:t> measurements are</a:t>
            </a:r>
            <a:r>
              <a:rPr lang="en-US" sz="2600" spc="26" dirty="0">
                <a:latin typeface="Noto Sans Bold"/>
              </a:rPr>
              <a:t> </a:t>
            </a:r>
            <a:r>
              <a:rPr lang="en-US" sz="2600" spc="26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volume-focused</a:t>
            </a:r>
            <a:r>
              <a:rPr lang="en-US" sz="2600" spc="26" dirty="0">
                <a:latin typeface="Noto Sans"/>
              </a:rPr>
              <a:t>. </a:t>
            </a:r>
          </a:p>
          <a:p>
            <a:pPr marL="561341" lvl="1" indent="-280670" algn="l">
              <a:lnSpc>
                <a:spcPts val="4160"/>
              </a:lnSpc>
              <a:buFont typeface="Arial"/>
              <a:buChar char="•"/>
            </a:pPr>
            <a:endParaRPr lang="en-US" sz="2600" spc="26" dirty="0">
              <a:latin typeface="Noto Sans"/>
            </a:endParaRPr>
          </a:p>
          <a:p>
            <a:pPr marL="561341" lvl="1" indent="-280670" algn="l">
              <a:lnSpc>
                <a:spcPts val="4160"/>
              </a:lnSpc>
              <a:buFont typeface="Arial"/>
              <a:buChar char="•"/>
            </a:pPr>
            <a:r>
              <a:rPr lang="en-US" sz="2600" spc="26" dirty="0">
                <a:latin typeface="Noto Sans"/>
              </a:rPr>
              <a:t>Spatial and temporal averaging may smooth local variations in winds that are significant for the determination of one-minute maximum winds.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7">
                <a:extLst>
                  <a:ext uri="{FF2B5EF4-FFF2-40B4-BE49-F238E27FC236}">
                    <a16:creationId xmlns:a16="http://schemas.microsoft.com/office/drawing/2014/main" id="{93E3EFAB-5EAE-482C-0123-83DF80A734F8}"/>
                  </a:ext>
                </a:extLst>
              </p:cNvPr>
              <p:cNvSpPr txBox="1"/>
              <p:nvPr/>
            </p:nvSpPr>
            <p:spPr>
              <a:xfrm>
                <a:off x="5232790" y="7419128"/>
                <a:ext cx="32233363" cy="22476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D393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1" dirty="0" smtClean="0">
                            <a:solidFill>
                              <a:srgbClr val="3D393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D393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3D3934"/>
                    </a:solidFill>
                    <a:latin typeface="Kelvinch"/>
                  </a:rPr>
                  <a:t> Florida State University Department of Earth, Ocean, and Atmospheric Science, Tallahassee, USA</a:t>
                </a:r>
              </a:p>
              <a:p>
                <a:pPr algn="ctr"/>
                <a:r>
                  <a:rPr lang="en-US" sz="2400" i="1" dirty="0">
                    <a:solidFill>
                      <a:srgbClr val="3D3934"/>
                    </a:solidFill>
                    <a:latin typeface="Kelvinc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3D393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D393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3D393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D3934"/>
                    </a:solidFill>
                    <a:latin typeface="Kelvinch"/>
                  </a:rPr>
                  <a:t> </a:t>
                </a:r>
                <a:r>
                  <a:rPr lang="en-US" sz="2400" i="1" dirty="0">
                    <a:solidFill>
                      <a:srgbClr val="3D3934"/>
                    </a:solidFill>
                    <a:latin typeface="Kelvinch"/>
                  </a:rPr>
                  <a:t>Florida State University Center for Ocean-Atmospheric Prediction Studies, Tallahassee, USA</a:t>
                </a:r>
              </a:p>
              <a:p>
                <a:pPr algn="ctr"/>
                <a:r>
                  <a:rPr lang="en-US" sz="2400" i="1" dirty="0">
                    <a:solidFill>
                      <a:srgbClr val="3D3934"/>
                    </a:solidFill>
                    <a:latin typeface="Kelvinc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3D393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D393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D393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3D3934"/>
                    </a:solidFill>
                    <a:latin typeface="Kelvinch"/>
                  </a:rPr>
                  <a:t> Florida State University, Northern Gulf Institute, Tallahassee, USA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3D393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D393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D393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3D3934"/>
                    </a:solidFill>
                    <a:latin typeface="Kelvinch"/>
                  </a:rPr>
                  <a:t> NOAA/AOML/HRD, Miami, USA</a:t>
                </a:r>
              </a:p>
              <a:p>
                <a:pPr algn="ctr"/>
                <a:endParaRPr lang="en-US" sz="2400" b="1" i="1" dirty="0">
                  <a:solidFill>
                    <a:srgbClr val="3D3934"/>
                  </a:solidFill>
                  <a:latin typeface="Kelvinch"/>
                </a:endParaRPr>
              </a:p>
              <a:p>
                <a:pPr algn="ctr"/>
                <a:endParaRPr lang="en-US" sz="2400" i="1" dirty="0">
                  <a:solidFill>
                    <a:srgbClr val="3D3934"/>
                  </a:solidFill>
                  <a:latin typeface="Kelvinch"/>
                </a:endParaRPr>
              </a:p>
            </p:txBody>
          </p:sp>
        </mc:Choice>
        <mc:Fallback xmlns="">
          <p:sp>
            <p:nvSpPr>
              <p:cNvPr id="54" name="TextBox 27">
                <a:extLst>
                  <a:ext uri="{FF2B5EF4-FFF2-40B4-BE49-F238E27FC236}">
                    <a16:creationId xmlns:a16="http://schemas.microsoft.com/office/drawing/2014/main" id="{93E3EFAB-5EAE-482C-0123-83DF80A73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790" y="7419128"/>
                <a:ext cx="32233363" cy="2247603"/>
              </a:xfrm>
              <a:prstGeom prst="rect">
                <a:avLst/>
              </a:prstGeom>
              <a:blipFill>
                <a:blip r:embed="rId11"/>
                <a:stretch>
                  <a:fillRect t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utoShape 50">
            <a:extLst>
              <a:ext uri="{FF2B5EF4-FFF2-40B4-BE49-F238E27FC236}">
                <a16:creationId xmlns:a16="http://schemas.microsoft.com/office/drawing/2014/main" id="{8C8B8F53-064D-7C50-C4DE-75A571F36DB9}"/>
              </a:ext>
            </a:extLst>
          </p:cNvPr>
          <p:cNvSpPr/>
          <p:nvPr/>
        </p:nvSpPr>
        <p:spPr>
          <a:xfrm>
            <a:off x="0" y="19125461"/>
            <a:ext cx="7260042" cy="0"/>
          </a:xfrm>
          <a:prstGeom prst="line">
            <a:avLst/>
          </a:prstGeom>
          <a:ln w="38100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A11DC-D2C3-BFE5-5962-E36E91DBCCA8}"/>
              </a:ext>
            </a:extLst>
          </p:cNvPr>
          <p:cNvSpPr txBox="1"/>
          <p:nvPr/>
        </p:nvSpPr>
        <p:spPr>
          <a:xfrm>
            <a:off x="21244233" y="29739578"/>
            <a:ext cx="523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Point-to-point reduction factor method</a:t>
            </a:r>
          </a:p>
        </p:txBody>
      </p:sp>
      <p:sp>
        <p:nvSpPr>
          <p:cNvPr id="16" name="TextBox 37">
            <a:extLst>
              <a:ext uri="{FF2B5EF4-FFF2-40B4-BE49-F238E27FC236}">
                <a16:creationId xmlns:a16="http://schemas.microsoft.com/office/drawing/2014/main" id="{9570219F-87B7-40B4-F7DD-5B3B7138136B}"/>
              </a:ext>
            </a:extLst>
          </p:cNvPr>
          <p:cNvSpPr txBox="1"/>
          <p:nvPr/>
        </p:nvSpPr>
        <p:spPr>
          <a:xfrm>
            <a:off x="34401165" y="10769059"/>
            <a:ext cx="7257961" cy="547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999" spc="159" dirty="0">
                <a:latin typeface="Kelvinch Bold"/>
              </a:rPr>
              <a:t>06. Approach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AB26B1-4ED7-9D69-B782-83149DA44D12}"/>
              </a:ext>
            </a:extLst>
          </p:cNvPr>
          <p:cNvSpPr txBox="1"/>
          <p:nvPr/>
        </p:nvSpPr>
        <p:spPr>
          <a:xfrm>
            <a:off x="27380006" y="29767580"/>
            <a:ext cx="5231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Linear bias-correction method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C082D4-23E3-4E23-F2F4-3EBB303EA303}"/>
              </a:ext>
            </a:extLst>
          </p:cNvPr>
          <p:cNvSpPr txBox="1"/>
          <p:nvPr/>
        </p:nvSpPr>
        <p:spPr>
          <a:xfrm>
            <a:off x="29138157" y="30570575"/>
            <a:ext cx="362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(Paul Reasor, 2022)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4B86AE0-A9C5-A7A8-E8CF-3D56824A6029}"/>
              </a:ext>
            </a:extLst>
          </p:cNvPr>
          <p:cNvSpPr txBox="1"/>
          <p:nvPr/>
        </p:nvSpPr>
        <p:spPr>
          <a:xfrm>
            <a:off x="15574993" y="29813746"/>
            <a:ext cx="5231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Best-fit reduction factor (blue)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2FFD63C-E075-2DEE-2984-DB8BAC620C34}"/>
              </a:ext>
            </a:extLst>
          </p:cNvPr>
          <p:cNvSpPr txBox="1"/>
          <p:nvPr/>
        </p:nvSpPr>
        <p:spPr>
          <a:xfrm>
            <a:off x="34422699" y="11661331"/>
            <a:ext cx="8099067" cy="8555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2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1. Develop calibration model to relate TDR winds and SFMR winds</a:t>
            </a:r>
          </a:p>
          <a:p>
            <a:pPr marL="914400" lvl="1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Adjust TDR winds to surface level.</a:t>
            </a:r>
          </a:p>
          <a:p>
            <a:pPr marL="914400" lvl="1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Utilize linear regression, point-to-point reduction, or machine learning models to correct biases and intercalibrate TDR estimates with SFMR estimates.</a:t>
            </a:r>
          </a:p>
          <a:p>
            <a:pPr marL="914400" lvl="1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endParaRPr lang="en-US" sz="2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ts val="3900"/>
              </a:lnSpc>
            </a:pPr>
            <a:r>
              <a:rPr lang="en-US" sz="2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2. Determine one-minute maximum winds</a:t>
            </a:r>
          </a:p>
          <a:p>
            <a:pPr marL="914400" lvl="1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Aggregate the intercalibrated SFMR and TDR data into one-minute intervals.</a:t>
            </a:r>
          </a:p>
          <a:p>
            <a:pPr marL="914400" lvl="1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Identify the maximum wind speed within the one-minute intervals.</a:t>
            </a:r>
          </a:p>
          <a:p>
            <a:pPr>
              <a:lnSpc>
                <a:spcPts val="3900"/>
              </a:lnSpc>
            </a:pPr>
            <a:endParaRPr lang="en-US" sz="2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ts val="3900"/>
              </a:lnSpc>
            </a:pPr>
            <a:r>
              <a:rPr lang="en-US" sz="2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3. Validation and verification</a:t>
            </a:r>
          </a:p>
          <a:p>
            <a:pPr marL="914400" lvl="1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Cross-validate with additional observations where available.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8F7E204B-38A4-C4CF-F71E-11E52DD0EBE9}"/>
              </a:ext>
            </a:extLst>
          </p:cNvPr>
          <p:cNvGrpSpPr/>
          <p:nvPr/>
        </p:nvGrpSpPr>
        <p:grpSpPr>
          <a:xfrm>
            <a:off x="14892310" y="23120091"/>
            <a:ext cx="17587663" cy="6490847"/>
            <a:chOff x="14892310" y="23120091"/>
            <a:chExt cx="17587663" cy="6490847"/>
          </a:xfrm>
        </p:grpSpPr>
        <p:grpSp>
          <p:nvGrpSpPr>
            <p:cNvPr id="1040" name="Group 1039">
              <a:extLst>
                <a:ext uri="{FF2B5EF4-FFF2-40B4-BE49-F238E27FC236}">
                  <a16:creationId xmlns:a16="http://schemas.microsoft.com/office/drawing/2014/main" id="{C631C9D5-355B-A29F-B948-AB5231AE353D}"/>
                </a:ext>
              </a:extLst>
            </p:cNvPr>
            <p:cNvGrpSpPr/>
            <p:nvPr/>
          </p:nvGrpSpPr>
          <p:grpSpPr>
            <a:xfrm>
              <a:off x="14892310" y="23120091"/>
              <a:ext cx="17587663" cy="6490847"/>
              <a:chOff x="14892310" y="23120091"/>
              <a:chExt cx="17587663" cy="6490847"/>
            </a:xfrm>
          </p:grpSpPr>
          <p:pic>
            <p:nvPicPr>
              <p:cNvPr id="1038" name="Picture 4" descr="Image preview">
                <a:extLst>
                  <a:ext uri="{FF2B5EF4-FFF2-40B4-BE49-F238E27FC236}">
                    <a16:creationId xmlns:a16="http://schemas.microsoft.com/office/drawing/2014/main" id="{61810023-5F06-7FEF-2E67-AA4D9AEDCC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0" t="-530" r="432" b="530"/>
              <a:stretch/>
            </p:blipFill>
            <p:spPr bwMode="auto">
              <a:xfrm>
                <a:off x="14892310" y="23120091"/>
                <a:ext cx="12680412" cy="6335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9" name="Picture 1038" descr="A graph with green and red lines&#10;&#10;Description automatically generated">
                <a:extLst>
                  <a:ext uri="{FF2B5EF4-FFF2-40B4-BE49-F238E27FC236}">
                    <a16:creationId xmlns:a16="http://schemas.microsoft.com/office/drawing/2014/main" id="{7E688160-A26C-AB1B-24E5-889F3CEFC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84196" y="23382814"/>
                <a:ext cx="5995777" cy="6228124"/>
              </a:xfrm>
              <a:prstGeom prst="rect">
                <a:avLst/>
              </a:prstGeom>
            </p:spPr>
          </p:pic>
        </p:grpSp>
        <p:pic>
          <p:nvPicPr>
            <p:cNvPr id="1042" name="Picture 1041">
              <a:extLst>
                <a:ext uri="{FF2B5EF4-FFF2-40B4-BE49-F238E27FC236}">
                  <a16:creationId xmlns:a16="http://schemas.microsoft.com/office/drawing/2014/main" id="{630E05F1-9B57-E79D-E7B3-30D2324EB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617243" y="23828364"/>
              <a:ext cx="3323058" cy="1140458"/>
            </a:xfrm>
            <a:prstGeom prst="rect">
              <a:avLst/>
            </a:prstGeom>
          </p:spPr>
        </p:pic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5AE49C15-1E17-B63A-AA6E-73FC83D2A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147314" y="23863776"/>
              <a:ext cx="3512586" cy="897237"/>
            </a:xfrm>
            <a:prstGeom prst="rect">
              <a:avLst/>
            </a:prstGeom>
          </p:spPr>
        </p:pic>
        <p:pic>
          <p:nvPicPr>
            <p:cNvPr id="1048" name="Picture 1047">
              <a:extLst>
                <a:ext uri="{FF2B5EF4-FFF2-40B4-BE49-F238E27FC236}">
                  <a16:creationId xmlns:a16="http://schemas.microsoft.com/office/drawing/2014/main" id="{928D4F51-E1AF-1CBA-346B-FD89DF856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b="48300"/>
            <a:stretch/>
          </p:blipFill>
          <p:spPr>
            <a:xfrm>
              <a:off x="22233370" y="24177819"/>
              <a:ext cx="2777162" cy="463876"/>
            </a:xfrm>
            <a:prstGeom prst="rect">
              <a:avLst/>
            </a:prstGeom>
          </p:spPr>
        </p:pic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021BCA1A-D109-AB13-3615-1604DAEA0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13346"/>
            <a:stretch/>
          </p:blipFill>
          <p:spPr>
            <a:xfrm>
              <a:off x="27471332" y="23828364"/>
              <a:ext cx="2108751" cy="724887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7522A7DF-1DCD-C45C-2CF6-AE8A8304B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7471333" y="24204906"/>
              <a:ext cx="2109537" cy="440252"/>
            </a:xfrm>
            <a:prstGeom prst="rect">
              <a:avLst/>
            </a:prstGeom>
          </p:spPr>
        </p:pic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id="{B115FC84-AABB-65E2-3AEA-C4CA077DF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b="26828"/>
            <a:stretch/>
          </p:blipFill>
          <p:spPr>
            <a:xfrm>
              <a:off x="29500579" y="23768948"/>
              <a:ext cx="2726281" cy="440252"/>
            </a:xfrm>
            <a:prstGeom prst="rect">
              <a:avLst/>
            </a:prstGeom>
          </p:spPr>
        </p:pic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85D1CFCD-DCDD-DCE2-8D4D-12599D57724E}"/>
              </a:ext>
            </a:extLst>
          </p:cNvPr>
          <p:cNvGrpSpPr/>
          <p:nvPr/>
        </p:nvGrpSpPr>
        <p:grpSpPr>
          <a:xfrm>
            <a:off x="33418657" y="20822699"/>
            <a:ext cx="10368028" cy="5861844"/>
            <a:chOff x="33324239" y="22600788"/>
            <a:chExt cx="10368028" cy="5861844"/>
          </a:xfrm>
        </p:grpSpPr>
        <p:pic>
          <p:nvPicPr>
            <p:cNvPr id="1059" name="Picture 1058">
              <a:extLst>
                <a:ext uri="{FF2B5EF4-FFF2-40B4-BE49-F238E27FC236}">
                  <a16:creationId xmlns:a16="http://schemas.microsoft.com/office/drawing/2014/main" id="{E9BE5302-F4DC-C366-84E9-57371F5B6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52599"/>
            <a:stretch/>
          </p:blipFill>
          <p:spPr>
            <a:xfrm>
              <a:off x="33324239" y="22600788"/>
              <a:ext cx="4866240" cy="4840020"/>
            </a:xfrm>
            <a:prstGeom prst="rect">
              <a:avLst/>
            </a:prstGeom>
          </p:spPr>
        </p:pic>
        <p:pic>
          <p:nvPicPr>
            <p:cNvPr id="1061" name="Picture 1060">
              <a:extLst>
                <a:ext uri="{FF2B5EF4-FFF2-40B4-BE49-F238E27FC236}">
                  <a16:creationId xmlns:a16="http://schemas.microsoft.com/office/drawing/2014/main" id="{7B31A552-F662-1DED-08EE-9D7E15497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51808"/>
            <a:stretch/>
          </p:blipFill>
          <p:spPr>
            <a:xfrm>
              <a:off x="38501217" y="22600788"/>
              <a:ext cx="4943870" cy="4836444"/>
            </a:xfrm>
            <a:prstGeom prst="rect">
              <a:avLst/>
            </a:prstGeom>
          </p:spPr>
        </p:pic>
        <p:sp>
          <p:nvSpPr>
            <p:cNvPr id="1062" name="TextBox 1061">
              <a:extLst>
                <a:ext uri="{FF2B5EF4-FFF2-40B4-BE49-F238E27FC236}">
                  <a16:creationId xmlns:a16="http://schemas.microsoft.com/office/drawing/2014/main" id="{C917D913-47FE-8E7B-8723-09349227FEB6}"/>
                </a:ext>
              </a:extLst>
            </p:cNvPr>
            <p:cNvSpPr txBox="1"/>
            <p:nvPr/>
          </p:nvSpPr>
          <p:spPr>
            <a:xfrm>
              <a:off x="33324239" y="27508200"/>
              <a:ext cx="4823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Bias-corrected surface wind speed: 70kt</a:t>
              </a:r>
            </a:p>
          </p:txBody>
        </p:sp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2E4C0881-3F14-A009-DB24-1C1945439138}"/>
                </a:ext>
              </a:extLst>
            </p:cNvPr>
            <p:cNvSpPr txBox="1"/>
            <p:nvPr/>
          </p:nvSpPr>
          <p:spPr>
            <a:xfrm>
              <a:off x="38396218" y="27508200"/>
              <a:ext cx="4823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Operational wind speed: 75kt</a:t>
              </a:r>
            </a:p>
          </p:txBody>
        </p:sp>
        <p:sp>
          <p:nvSpPr>
            <p:cNvPr id="1064" name="TextBox 1063">
              <a:extLst>
                <a:ext uri="{FF2B5EF4-FFF2-40B4-BE49-F238E27FC236}">
                  <a16:creationId xmlns:a16="http://schemas.microsoft.com/office/drawing/2014/main" id="{B5982EBB-30DA-29BC-7F78-D0A7900271E0}"/>
                </a:ext>
              </a:extLst>
            </p:cNvPr>
            <p:cNvSpPr txBox="1"/>
            <p:nvPr/>
          </p:nvSpPr>
          <p:spPr>
            <a:xfrm>
              <a:off x="36756479" y="28093300"/>
              <a:ext cx="6935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(Reasor, Holbach, and Gamache, 2021)</a:t>
              </a:r>
            </a:p>
          </p:txBody>
        </p:sp>
      </p:grpSp>
      <p:sp>
        <p:nvSpPr>
          <p:cNvPr id="1066" name="AutoShape 13">
            <a:extLst>
              <a:ext uri="{FF2B5EF4-FFF2-40B4-BE49-F238E27FC236}">
                <a16:creationId xmlns:a16="http://schemas.microsoft.com/office/drawing/2014/main" id="{08BA9F0F-79DF-4630-0A3B-83CD06564F9C}"/>
              </a:ext>
            </a:extLst>
          </p:cNvPr>
          <p:cNvSpPr/>
          <p:nvPr/>
        </p:nvSpPr>
        <p:spPr>
          <a:xfrm>
            <a:off x="33004997" y="27024700"/>
            <a:ext cx="10858649" cy="28578"/>
          </a:xfrm>
          <a:prstGeom prst="line">
            <a:avLst/>
          </a:prstGeom>
          <a:ln w="38100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8" name="TextBox 37">
            <a:extLst>
              <a:ext uri="{FF2B5EF4-FFF2-40B4-BE49-F238E27FC236}">
                <a16:creationId xmlns:a16="http://schemas.microsoft.com/office/drawing/2014/main" id="{2440FB40-DB9E-B1E5-049A-374428E162F8}"/>
              </a:ext>
            </a:extLst>
          </p:cNvPr>
          <p:cNvSpPr txBox="1"/>
          <p:nvPr/>
        </p:nvSpPr>
        <p:spPr>
          <a:xfrm>
            <a:off x="33739304" y="27770406"/>
            <a:ext cx="7257961" cy="547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999" spc="159" dirty="0">
                <a:latin typeface="Kelvinch Bold"/>
              </a:rPr>
              <a:t>07. Summary</a:t>
            </a: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A3657E57-0E4D-775D-308F-44FE05794DD4}"/>
              </a:ext>
            </a:extLst>
          </p:cNvPr>
          <p:cNvSpPr txBox="1"/>
          <p:nvPr/>
        </p:nvSpPr>
        <p:spPr>
          <a:xfrm>
            <a:off x="33765208" y="28674742"/>
            <a:ext cx="95250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Motivation: Data used with increased confidence by operational users.</a:t>
            </a:r>
          </a:p>
          <a:p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Goal: Provide intercalibrated one-minute maximum wind estimates using TDR and SFMR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Approach: Develop a calibration model and determine one-minute maximum winds from intercalibrated SFMR and TDR data.</a:t>
            </a:r>
          </a:p>
          <a:p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AutoShape 13">
            <a:extLst>
              <a:ext uri="{FF2B5EF4-FFF2-40B4-BE49-F238E27FC236}">
                <a16:creationId xmlns:a16="http://schemas.microsoft.com/office/drawing/2014/main" id="{9BFF7D3B-7D12-D45E-AD7C-B21F90CAF20F}"/>
              </a:ext>
            </a:extLst>
          </p:cNvPr>
          <p:cNvSpPr/>
          <p:nvPr/>
        </p:nvSpPr>
        <p:spPr>
          <a:xfrm>
            <a:off x="14663140" y="31318200"/>
            <a:ext cx="18359746" cy="0"/>
          </a:xfrm>
          <a:prstGeom prst="line">
            <a:avLst/>
          </a:prstGeom>
          <a:ln w="38100" cap="flat">
            <a:solidFill>
              <a:srgbClr val="AFAD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AA48F779-4C79-1AF8-1B76-352F29E1E554}"/>
              </a:ext>
            </a:extLst>
          </p:cNvPr>
          <p:cNvSpPr txBox="1"/>
          <p:nvPr/>
        </p:nvSpPr>
        <p:spPr>
          <a:xfrm>
            <a:off x="15154493" y="31599346"/>
            <a:ext cx="15497419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600" u="none" spc="159" dirty="0">
                <a:latin typeface="Kelvinch Bold"/>
              </a:rPr>
              <a:t>Acknowledgements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3600" u="none" spc="159" dirty="0">
              <a:latin typeface="Kelvinch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811426-E47E-6FCE-0AEA-0A05B3F4FEA0}"/>
              </a:ext>
            </a:extLst>
          </p:cNvPr>
          <p:cNvSpPr txBox="1"/>
          <p:nvPr/>
        </p:nvSpPr>
        <p:spPr>
          <a:xfrm>
            <a:off x="15107379" y="32160747"/>
            <a:ext cx="844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thank NOAA, COAPS, and NASA for funding this work.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456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Noto Sans Bold</vt:lpstr>
      <vt:lpstr>Cambria Math</vt:lpstr>
      <vt:lpstr>Kelvinch Bold</vt:lpstr>
      <vt:lpstr>Noto Sans</vt:lpstr>
      <vt:lpstr>Calibri</vt:lpstr>
      <vt:lpstr>Arial</vt:lpstr>
      <vt:lpstr>Aptos</vt:lpstr>
      <vt:lpstr>Kelvinch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Zoerner Maggie IOVWST Poster</dc:title>
  <dc:creator>Maggie Zoerner</dc:creator>
  <cp:lastModifiedBy>Maggie Zoerner</cp:lastModifiedBy>
  <cp:revision>19</cp:revision>
  <dcterms:created xsi:type="dcterms:W3CDTF">2006-08-16T00:00:00Z</dcterms:created>
  <dcterms:modified xsi:type="dcterms:W3CDTF">2024-05-27T01:47:35Z</dcterms:modified>
  <dc:identifier>DAGGJ9A25XE</dc:identifier>
</cp:coreProperties>
</file>